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62" r:id="rId3"/>
    <p:sldId id="263" r:id="rId4"/>
    <p:sldId id="268" r:id="rId5"/>
    <p:sldId id="305" r:id="rId6"/>
    <p:sldId id="303" r:id="rId7"/>
    <p:sldId id="304" r:id="rId8"/>
    <p:sldId id="265" r:id="rId9"/>
    <p:sldId id="266" r:id="rId10"/>
    <p:sldId id="299" r:id="rId11"/>
    <p:sldId id="300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81" r:id="rId20"/>
    <p:sldId id="282" r:id="rId21"/>
    <p:sldId id="283" r:id="rId22"/>
    <p:sldId id="284" r:id="rId23"/>
    <p:sldId id="286" r:id="rId24"/>
    <p:sldId id="287" r:id="rId25"/>
    <p:sldId id="295" r:id="rId26"/>
    <p:sldId id="285" r:id="rId27"/>
    <p:sldId id="294" r:id="rId28"/>
    <p:sldId id="296" r:id="rId2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26" autoAdjust="0"/>
    <p:restoredTop sz="94660"/>
  </p:normalViewPr>
  <p:slideViewPr>
    <p:cSldViewPr>
      <p:cViewPr varScale="1">
        <p:scale>
          <a:sx n="58" d="100"/>
          <a:sy n="58" d="100"/>
        </p:scale>
        <p:origin x="90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265A7-9A2A-44CC-87D0-788143ED7BAB}" type="datetimeFigureOut">
              <a:rPr lang="sr-Latn-CS" smtClean="0"/>
              <a:pPr/>
              <a:t>11.4.2016</a:t>
            </a:fld>
            <a:endParaRPr lang="sr-Latn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BE317-57DC-4C1B-8C38-C9F57FBBA039}" type="slidenum">
              <a:rPr lang="sr-Latn-CS" smtClean="0"/>
              <a:pPr/>
              <a:t>‹#›</a:t>
            </a:fld>
            <a:endParaRPr lang="sr-Latn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44775"/>
            <a:ext cx="7772400" cy="1470025"/>
          </a:xfrm>
        </p:spPr>
        <p:txBody>
          <a:bodyPr/>
          <a:lstStyle/>
          <a:p>
            <a:r>
              <a:rPr lang="en-US" b="1" dirty="0"/>
              <a:t>KOMPOZITNI MATERIJALI</a:t>
            </a:r>
            <a:endParaRPr lang="sr-Latn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393"/>
            <a:ext cx="76200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>
                <a:solidFill>
                  <a:schemeClr val="tx1"/>
                </a:solidFill>
              </a:rPr>
              <a:t>Univerzitet</a:t>
            </a:r>
            <a:r>
              <a:rPr lang="en-US" dirty="0">
                <a:solidFill>
                  <a:schemeClr val="tx1"/>
                </a:solidFill>
              </a:rPr>
              <a:t> u </a:t>
            </a:r>
            <a:r>
              <a:rPr lang="en-US" dirty="0" err="1">
                <a:solidFill>
                  <a:schemeClr val="tx1"/>
                </a:solidFill>
              </a:rPr>
              <a:t>Novom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Sadu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Fakultet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tehničkih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nauka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Departman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proizvodno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mašinstvo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Katedra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materijale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tehnologije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spajanja</a:t>
            </a:r>
            <a:endParaRPr lang="sr-Latn-CS" dirty="0">
              <a:solidFill>
                <a:schemeClr val="tx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62000" y="4648200"/>
            <a:ext cx="7620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solidFill>
                  <a:schemeClr val="tx1"/>
                </a:solidFill>
              </a:rPr>
              <a:t>Doc.dr</a:t>
            </a:r>
            <a:r>
              <a:rPr lang="en-US" dirty="0">
                <a:solidFill>
                  <a:schemeClr val="tx1"/>
                </a:solidFill>
              </a:rPr>
              <a:t> Sebastian Baloš</a:t>
            </a:r>
            <a:endParaRPr lang="sr-Latn-C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39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sr-Latn-CS" i="1" dirty="0"/>
              <a:t>l</a:t>
            </a:r>
            <a:r>
              <a:rPr lang="sr-Latn-CS" i="1" baseline="-25000" dirty="0"/>
              <a:t>krit</a:t>
            </a:r>
            <a:r>
              <a:rPr lang="sr-Latn-CS" i="1" dirty="0"/>
              <a:t>=R</a:t>
            </a:r>
            <a:r>
              <a:rPr lang="sr-Latn-CS" i="1" baseline="-25000" dirty="0"/>
              <a:t>m</a:t>
            </a:r>
            <a:r>
              <a:rPr lang="sr-Latn-CS" i="1" dirty="0"/>
              <a:t>d/2</a:t>
            </a:r>
            <a:r>
              <a:rPr lang="sr-Latn-CS" i="1" dirty="0">
                <a:sym typeface="Symbol"/>
              </a:rPr>
              <a:t> </a:t>
            </a:r>
          </a:p>
          <a:p>
            <a:pPr>
              <a:buNone/>
            </a:pPr>
            <a:endParaRPr lang="sr-Latn-CS" i="1" dirty="0">
              <a:sym typeface="Symbol"/>
            </a:endParaRPr>
          </a:p>
          <a:p>
            <a:pPr>
              <a:buNone/>
            </a:pPr>
            <a:r>
              <a:rPr lang="en-US" dirty="0">
                <a:sym typeface="Symbol"/>
              </a:rPr>
              <a:t>	</a:t>
            </a:r>
            <a:endParaRPr lang="sr-Latn-CS" dirty="0">
              <a:sym typeface="Symbol"/>
            </a:endParaRPr>
          </a:p>
          <a:p>
            <a:pPr>
              <a:buNone/>
            </a:pPr>
            <a:r>
              <a:rPr lang="sr-Latn-CS" dirty="0"/>
              <a:t>	Vlakna manjeg prečnika su efikasnija u funkciji ojačanja osnove u odnosu na vlakna većeg prečnika, jer omogućavaju upotrebu kraćih vlakana (manji d =</a:t>
            </a:r>
            <a:r>
              <a:rPr lang="en-US" dirty="0"/>
              <a:t>&gt;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l</a:t>
            </a:r>
            <a:r>
              <a:rPr lang="en-US" baseline="-25000" dirty="0" err="1"/>
              <a:t>krit</a:t>
            </a:r>
            <a:r>
              <a:rPr lang="sr-Latn-CS" dirty="0"/>
              <a:t>).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	Princip iskorišćen kod relativno tankih vlakana – niti (uključujući nanovlakna kao što su </a:t>
            </a:r>
            <a:r>
              <a:rPr lang="en-US" dirty="0"/>
              <a:t>u</a:t>
            </a:r>
            <a:r>
              <a:rPr lang="sr-Latn-CS" dirty="0"/>
              <a:t>gljenične nanocevčice).</a:t>
            </a:r>
          </a:p>
          <a:p>
            <a:pPr>
              <a:buNone/>
            </a:pPr>
            <a:endParaRPr lang="sr-Latn-CS" dirty="0"/>
          </a:p>
        </p:txBody>
      </p:sp>
      <p:sp>
        <p:nvSpPr>
          <p:cNvPr id="5" name="Down Arrow 4"/>
          <p:cNvSpPr/>
          <p:nvPr/>
        </p:nvSpPr>
        <p:spPr>
          <a:xfrm>
            <a:off x="4572000" y="16002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Oval 5"/>
          <p:cNvSpPr/>
          <p:nvPr/>
        </p:nvSpPr>
        <p:spPr>
          <a:xfrm>
            <a:off x="4724400" y="609600"/>
            <a:ext cx="304800" cy="533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Down Arrow 6"/>
          <p:cNvSpPr/>
          <p:nvPr/>
        </p:nvSpPr>
        <p:spPr>
          <a:xfrm>
            <a:off x="4572000" y="4038600"/>
            <a:ext cx="609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11763"/>
          </a:xfrm>
        </p:spPr>
        <p:txBody>
          <a:bodyPr/>
          <a:lstStyle/>
          <a:p>
            <a:r>
              <a:rPr lang="sr-Latn-CS" dirty="0"/>
              <a:t>Empirijski izraz:</a:t>
            </a:r>
          </a:p>
          <a:p>
            <a:pPr>
              <a:buNone/>
            </a:pPr>
            <a:endParaRPr lang="en-US" dirty="0"/>
          </a:p>
          <a:p>
            <a:pPr algn="ctr">
              <a:buNone/>
            </a:pPr>
            <a:endParaRPr lang="en-US" i="1" dirty="0"/>
          </a:p>
          <a:p>
            <a:pPr algn="ctr">
              <a:buNone/>
            </a:pPr>
            <a:r>
              <a:rPr lang="sr-Latn-CS" i="1" dirty="0"/>
              <a:t>l</a:t>
            </a:r>
            <a:r>
              <a:rPr lang="sr-Latn-CS" i="1" baseline="-25000" dirty="0"/>
              <a:t>optimalna</a:t>
            </a:r>
            <a:r>
              <a:rPr lang="sr-Latn-CS" i="1" dirty="0"/>
              <a:t> </a:t>
            </a:r>
            <a:r>
              <a:rPr lang="en-US" i="1" dirty="0"/>
              <a:t>&gt;</a:t>
            </a:r>
            <a:r>
              <a:rPr lang="sr-Latn-CS" i="1" dirty="0"/>
              <a:t> </a:t>
            </a:r>
            <a:r>
              <a:rPr lang="en-US" i="1" dirty="0"/>
              <a:t>30</a:t>
            </a:r>
            <a:r>
              <a:rPr lang="sr-Latn-CS" i="1" dirty="0"/>
              <a:t> l</a:t>
            </a:r>
            <a:r>
              <a:rPr lang="sr-Latn-CS" i="1" baseline="-25000" dirty="0"/>
              <a:t>krit</a:t>
            </a:r>
            <a:r>
              <a:rPr lang="sr-Latn-CS" i="1" dirty="0"/>
              <a:t> =</a:t>
            </a:r>
            <a:r>
              <a:rPr lang="en-US" i="1" dirty="0"/>
              <a:t> 30</a:t>
            </a:r>
            <a:r>
              <a:rPr lang="sr-Latn-CS" i="1" dirty="0"/>
              <a:t> R</a:t>
            </a:r>
            <a:r>
              <a:rPr lang="sr-Latn-CS" i="1" baseline="-25000" dirty="0"/>
              <a:t>m</a:t>
            </a:r>
            <a:r>
              <a:rPr lang="sr-Latn-CS" i="1" dirty="0"/>
              <a:t>d/2</a:t>
            </a:r>
            <a:r>
              <a:rPr lang="sr-Latn-CS" i="1" dirty="0">
                <a:sym typeface="Symbol"/>
              </a:rPr>
              <a:t> </a:t>
            </a:r>
            <a:r>
              <a:rPr lang="en-US" i="1" dirty="0">
                <a:sym typeface="Symbol"/>
              </a:rPr>
              <a:t> = 15</a:t>
            </a:r>
            <a:r>
              <a:rPr lang="sr-Latn-CS" i="1" dirty="0"/>
              <a:t> R</a:t>
            </a:r>
            <a:r>
              <a:rPr lang="sr-Latn-CS" i="1" baseline="-25000" dirty="0"/>
              <a:t>m</a:t>
            </a:r>
            <a:r>
              <a:rPr lang="sr-Latn-CS" i="1" dirty="0"/>
              <a:t>d/</a:t>
            </a:r>
            <a:r>
              <a:rPr lang="sr-Latn-CS" i="1" dirty="0">
                <a:sym typeface="Symbol"/>
              </a:rPr>
              <a:t>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* l</a:t>
            </a:r>
            <a:r>
              <a:rPr lang="sr-Latn-CS" baseline="-25000" dirty="0"/>
              <a:t>optimalno </a:t>
            </a:r>
            <a:r>
              <a:rPr lang="en-US" baseline="-25000" dirty="0"/>
              <a:t> </a:t>
            </a:r>
            <a:r>
              <a:rPr lang="sr-Latn-CS" dirty="0"/>
              <a:t>za staklena vlakna iznosi  </a:t>
            </a:r>
            <a:r>
              <a:rPr lang="en-US" dirty="0"/>
              <a:t>&gt;30</a:t>
            </a:r>
            <a:r>
              <a:rPr lang="sr-Latn-CS" dirty="0"/>
              <a:t> mm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/>
              <a:t>Podela kompozitnih materijala prema kritičnoj dužini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sr-Latn-CS" dirty="0"/>
          </a:p>
          <a:p>
            <a:pPr marL="514350" indent="-514350">
              <a:buAutoNum type="arabicPeriod"/>
            </a:pPr>
            <a:r>
              <a:rPr lang="sr-Latn-CS" dirty="0"/>
              <a:t>Diskontinualna vlakna</a:t>
            </a:r>
            <a:r>
              <a:rPr lang="en-US" dirty="0"/>
              <a:t>: </a:t>
            </a:r>
            <a:r>
              <a:rPr lang="en-US" i="1" dirty="0"/>
              <a:t>l</a:t>
            </a:r>
            <a:r>
              <a:rPr lang="sr-Latn-CS" i="1" dirty="0"/>
              <a:t> </a:t>
            </a:r>
            <a:r>
              <a:rPr lang="en-US" i="1" dirty="0"/>
              <a:t>&lt;</a:t>
            </a:r>
            <a:r>
              <a:rPr lang="sr-Latn-CS" i="1" dirty="0"/>
              <a:t> </a:t>
            </a:r>
            <a:r>
              <a:rPr lang="en-US" i="1" dirty="0"/>
              <a:t>30 </a:t>
            </a:r>
            <a:r>
              <a:rPr lang="en-US" i="1" dirty="0" err="1"/>
              <a:t>l</a:t>
            </a:r>
            <a:r>
              <a:rPr lang="en-US" i="1" baseline="-25000" dirty="0" err="1"/>
              <a:t>krit</a:t>
            </a:r>
            <a:r>
              <a:rPr lang="sr-Latn-CS" i="1" baseline="-25000" dirty="0"/>
              <a:t> </a:t>
            </a:r>
          </a:p>
          <a:p>
            <a:pPr marL="514350" indent="-514350">
              <a:buNone/>
            </a:pPr>
            <a:r>
              <a:rPr lang="sr-Latn-CS" i="1" baseline="-25000" dirty="0"/>
              <a:t>	</a:t>
            </a:r>
            <a:r>
              <a:rPr lang="sr-Latn-CS" dirty="0"/>
              <a:t>(</a:t>
            </a:r>
            <a:r>
              <a:rPr lang="en-US" dirty="0"/>
              <a:t>du</a:t>
            </a:r>
            <a:r>
              <a:rPr lang="sr-Latn-CS" dirty="0"/>
              <a:t>žina ½ od optimalne =</a:t>
            </a:r>
            <a:r>
              <a:rPr lang="en-US" dirty="0"/>
              <a:t>&gt; </a:t>
            </a:r>
            <a:r>
              <a:rPr lang="sr-Latn-CS" dirty="0"/>
              <a:t>manji stepen ojačanja ali jednostavnije dobijanje i niža cena)</a:t>
            </a:r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AutoNum type="arabicPeriod" startAt="2"/>
            </a:pPr>
            <a:r>
              <a:rPr lang="sr-Latn-CS" dirty="0"/>
              <a:t>Kontinualna vlakna</a:t>
            </a:r>
            <a:r>
              <a:rPr lang="en-US" dirty="0"/>
              <a:t>: </a:t>
            </a:r>
            <a:r>
              <a:rPr lang="en-US" i="1" dirty="0"/>
              <a:t>l</a:t>
            </a:r>
            <a:r>
              <a:rPr lang="sr-Latn-CS" i="1" dirty="0"/>
              <a:t> </a:t>
            </a:r>
            <a:r>
              <a:rPr lang="en-US" i="1" dirty="0"/>
              <a:t>&gt; 30 </a:t>
            </a:r>
            <a:r>
              <a:rPr lang="en-US" i="1" dirty="0" err="1"/>
              <a:t>l</a:t>
            </a:r>
            <a:r>
              <a:rPr lang="en-US" i="1" baseline="-25000" dirty="0" err="1"/>
              <a:t>krit</a:t>
            </a:r>
            <a:endParaRPr lang="sr-Latn-CS" i="1" baseline="-25000" dirty="0"/>
          </a:p>
          <a:p>
            <a:pPr marL="514350" indent="-514350">
              <a:buNone/>
            </a:pPr>
            <a:r>
              <a:rPr lang="sr-Latn-CS" i="1" baseline="-25000" dirty="0"/>
              <a:t>	</a:t>
            </a:r>
            <a:r>
              <a:rPr lang="sr-Latn-CS" dirty="0"/>
              <a:t>(</a:t>
            </a:r>
            <a:r>
              <a:rPr lang="en-US" dirty="0"/>
              <a:t>du</a:t>
            </a:r>
            <a:r>
              <a:rPr lang="sr-Latn-CS" dirty="0"/>
              <a:t>ž</a:t>
            </a:r>
            <a:r>
              <a:rPr lang="en-US" dirty="0" err="1"/>
              <a:t>ina</a:t>
            </a:r>
            <a:r>
              <a:rPr lang="sr-Latn-CS" dirty="0"/>
              <a:t> obično veća od optimalne</a:t>
            </a:r>
            <a:r>
              <a:rPr lang="en-US" dirty="0"/>
              <a:t> =&gt; </a:t>
            </a:r>
            <a:r>
              <a:rPr lang="sr-Latn-CS" dirty="0"/>
              <a:t>veći stepen ojačanja ali složenije dobijanje i viša cena)</a:t>
            </a:r>
            <a:endParaRPr lang="en-US" dirty="0"/>
          </a:p>
          <a:p>
            <a:pPr marL="514350" indent="-514350">
              <a:buNone/>
            </a:pPr>
            <a:endParaRPr lang="sr-Latn-CS" dirty="0"/>
          </a:p>
          <a:p>
            <a:pPr marL="514350" indent="-514350">
              <a:buNone/>
            </a:pPr>
            <a:endParaRPr lang="en-US" i="1" baseline="-25000" dirty="0"/>
          </a:p>
          <a:p>
            <a:pPr marL="231775" indent="-231775">
              <a:buNone/>
            </a:pPr>
            <a:r>
              <a:rPr lang="en-US" i="1" dirty="0"/>
              <a:t>*</a:t>
            </a:r>
            <a:r>
              <a:rPr lang="sr-Latn-CS" i="1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i="1" dirty="0"/>
              <a:t>l&lt;&lt;</a:t>
            </a:r>
            <a:r>
              <a:rPr lang="en-US" i="1" dirty="0" err="1"/>
              <a:t>l</a:t>
            </a:r>
            <a:r>
              <a:rPr lang="en-US" i="1" baseline="-25000" dirty="0" err="1"/>
              <a:t>krit</a:t>
            </a:r>
            <a:r>
              <a:rPr lang="en-US" dirty="0"/>
              <a:t>, </a:t>
            </a:r>
            <a:r>
              <a:rPr lang="en-US" dirty="0" err="1"/>
              <a:t>kompo</a:t>
            </a:r>
            <a:r>
              <a:rPr lang="sr-Latn-CS" dirty="0"/>
              <a:t>z</a:t>
            </a:r>
            <a:r>
              <a:rPr lang="en-US" dirty="0" err="1"/>
              <a:t>itni</a:t>
            </a:r>
            <a:r>
              <a:rPr lang="en-US" dirty="0"/>
              <a:t> </a:t>
            </a:r>
            <a:r>
              <a:rPr lang="en-US" dirty="0" err="1"/>
              <a:t>materijal</a:t>
            </a:r>
            <a:r>
              <a:rPr lang="en-US" dirty="0"/>
              <a:t> se </a:t>
            </a:r>
            <a:r>
              <a:rPr lang="en-US" dirty="0" err="1"/>
              <a:t>smatra</a:t>
            </a:r>
            <a:r>
              <a:rPr lang="en-US" dirty="0"/>
              <a:t> </a:t>
            </a:r>
            <a:r>
              <a:rPr lang="en-US" dirty="0" err="1"/>
              <a:t>partikulitnim</a:t>
            </a:r>
            <a:r>
              <a:rPr lang="en-US" dirty="0"/>
              <a:t> –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manjeg</a:t>
            </a:r>
            <a:r>
              <a:rPr lang="en-US" dirty="0"/>
              <a:t> </a:t>
            </a:r>
            <a:r>
              <a:rPr lang="en-US" dirty="0" err="1"/>
              <a:t>prenosa</a:t>
            </a:r>
            <a:r>
              <a:rPr lang="en-US" dirty="0"/>
              <a:t> </a:t>
            </a:r>
            <a:r>
              <a:rPr lang="en-US" dirty="0" err="1"/>
              <a:t>napona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oja</a:t>
            </a:r>
            <a:r>
              <a:rPr lang="sr-Latn-CS" dirty="0"/>
              <a:t>čavajuće čestice, stepen ojačavanja je manji nego kod odgovarajućih kompozinih materijala ojačanih vlaknima.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Vrste vlakana i niti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343400"/>
          </a:xfrm>
        </p:spPr>
        <p:txBody>
          <a:bodyPr>
            <a:normAutofit lnSpcReduction="10000"/>
          </a:bodyPr>
          <a:lstStyle/>
          <a:p>
            <a:r>
              <a:rPr lang="sr-Latn-CS" dirty="0"/>
              <a:t>Polimerna</a:t>
            </a:r>
          </a:p>
          <a:p>
            <a:r>
              <a:rPr lang="sr-Latn-CS" dirty="0"/>
              <a:t>Metalna</a:t>
            </a:r>
          </a:p>
          <a:p>
            <a:r>
              <a:rPr lang="sr-Latn-CS" dirty="0"/>
              <a:t>Keramička</a:t>
            </a:r>
          </a:p>
          <a:p>
            <a:pPr>
              <a:buNone/>
            </a:pPr>
            <a:endParaRPr lang="sr-Latn-CS" dirty="0"/>
          </a:p>
          <a:p>
            <a:pPr>
              <a:buNone/>
            </a:pPr>
            <a:r>
              <a:rPr lang="sr-Latn-CS" dirty="0"/>
              <a:t>*  Diskontinualna vlakna se dobijaju sečenjem dugih vlakana, a njihovo postavljanje u osnovu je neuređeno</a:t>
            </a:r>
            <a:r>
              <a:rPr lang="en-US" dirty="0"/>
              <a:t>, </a:t>
            </a:r>
            <a:r>
              <a:rPr lang="en-US" dirty="0" err="1"/>
              <a:t>zbog</a:t>
            </a:r>
            <a:r>
              <a:rPr lang="en-US" dirty="0"/>
              <a:t> </a:t>
            </a:r>
            <a:r>
              <a:rPr lang="en-US" dirty="0" err="1"/>
              <a:t>jednostavnijeg</a:t>
            </a:r>
            <a:r>
              <a:rPr lang="en-US" dirty="0"/>
              <a:t> </a:t>
            </a:r>
            <a:r>
              <a:rPr lang="en-US" dirty="0" err="1"/>
              <a:t>dobijanja</a:t>
            </a:r>
            <a:r>
              <a:rPr lang="en-US" dirty="0"/>
              <a:t> </a:t>
            </a:r>
            <a:r>
              <a:rPr lang="en-US" dirty="0" err="1"/>
              <a:t>kompozitnog</a:t>
            </a:r>
            <a:r>
              <a:rPr lang="en-US" dirty="0"/>
              <a:t> </a:t>
            </a:r>
            <a:r>
              <a:rPr lang="en-US" dirty="0" err="1"/>
              <a:t>materijala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ni</a:t>
            </a:r>
            <a:r>
              <a:rPr lang="sr-Latn-CS" dirty="0"/>
              <a:t>že cene.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Polimerna vlakna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86000"/>
          </a:xfrm>
        </p:spPr>
        <p:txBody>
          <a:bodyPr>
            <a:normAutofit/>
          </a:bodyPr>
          <a:lstStyle/>
          <a:p>
            <a:r>
              <a:rPr lang="sr-Latn-CS" dirty="0"/>
              <a:t>Aramidna (APA-aromatična poliamidna)-Kevlar/Twaron</a:t>
            </a:r>
          </a:p>
          <a:p>
            <a:r>
              <a:rPr lang="sr-Latn-CS" dirty="0"/>
              <a:t>UHMWPE (Ultra-high-molecular-weight-polyethylene)-Dyneema/Spectra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3505200"/>
          <a:ext cx="8153400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Aramidna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UHMWPE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0,94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Zatezna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3600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Specifična</a:t>
                      </a:r>
                      <a:r>
                        <a:rPr lang="sr-Latn-CS" baseline="0" dirty="0"/>
                        <a:t> čvrstoća [MPacm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~2500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~5300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50-186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Specifični</a:t>
                      </a:r>
                      <a:r>
                        <a:rPr lang="sr-Latn-CS" baseline="0" dirty="0"/>
                        <a:t> modul elastičnosti [GPacm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~73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Metalna vlakna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800" y="1905000"/>
          <a:ext cx="8382000" cy="357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Legure 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Legure</a:t>
                      </a:r>
                      <a:r>
                        <a:rPr lang="sr-Latn-CS" baseline="0" dirty="0"/>
                        <a:t> Ti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Čelik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4,6*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7,7*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Zatezna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Specifična</a:t>
                      </a:r>
                      <a:r>
                        <a:rPr lang="sr-Latn-CS" baseline="0" dirty="0"/>
                        <a:t> čvrstoća [MPacm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238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532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Specifični</a:t>
                      </a:r>
                      <a:r>
                        <a:rPr lang="sr-Latn-CS" baseline="0" dirty="0"/>
                        <a:t> modul elastičnosti [GPacm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57150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sr-Latn-C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* vrednosti</a:t>
            </a:r>
            <a:r>
              <a:rPr kumimoji="0" lang="sr-Latn-CS" sz="32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 za specifične legure namenjene za izradu vlakana</a:t>
            </a:r>
            <a:endParaRPr kumimoji="0" lang="sr-Latn-C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Metalne niti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81200"/>
          <a:ext cx="8382000" cy="421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Bakar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Nikl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Železo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7,7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Teoretska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Zatezna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3900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Specifična</a:t>
                      </a:r>
                      <a:r>
                        <a:rPr lang="sr-Latn-CS" baseline="0" dirty="0"/>
                        <a:t> čvrstoća [MPacm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1688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Specifični</a:t>
                      </a:r>
                      <a:r>
                        <a:rPr lang="sr-Latn-CS" baseline="0" dirty="0"/>
                        <a:t> modul elastičnosti [GPacm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Keramička vlakna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1905000"/>
          <a:ext cx="8305800" cy="439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E-staklo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S-staklo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Zatezna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4800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Specifična</a:t>
                      </a:r>
                      <a:r>
                        <a:rPr lang="sr-Latn-CS" baseline="0" dirty="0"/>
                        <a:t> čvrstoća [MPacm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1214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Specifični</a:t>
                      </a:r>
                      <a:r>
                        <a:rPr lang="sr-Latn-CS" baseline="0" dirty="0"/>
                        <a:t> modul elastičnosti [GPacm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Keramičke niti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1676400"/>
          <a:ext cx="8686802" cy="503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574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Al</a:t>
                      </a:r>
                      <a:r>
                        <a:rPr lang="sr-Latn-CS" baseline="-25000" dirty="0"/>
                        <a:t>2</a:t>
                      </a:r>
                      <a:r>
                        <a:rPr lang="sr-Latn-CS" baseline="0" dirty="0"/>
                        <a:t>O</a:t>
                      </a:r>
                      <a:r>
                        <a:rPr lang="sr-Latn-CS" baseline="-25000" dirty="0"/>
                        <a:t>3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B</a:t>
                      </a:r>
                      <a:r>
                        <a:rPr lang="sr-Latn-CS" baseline="-25000" dirty="0"/>
                        <a:t>4</a:t>
                      </a:r>
                      <a:r>
                        <a:rPr lang="sr-Latn-CS" baseline="0" dirty="0"/>
                        <a:t>C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Ugljenične nanocevčice</a:t>
                      </a:r>
                      <a:r>
                        <a:rPr lang="sr-Latn-CS" baseline="0" dirty="0"/>
                        <a:t> (</a:t>
                      </a:r>
                      <a:r>
                        <a:rPr lang="sr-Latn-CS" dirty="0"/>
                        <a:t>CNT-Carbon nanotube)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Gustina [g/cm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Teoretska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83000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98000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98000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Zatezna</a:t>
                      </a:r>
                      <a:r>
                        <a:rPr lang="sr-Latn-CS" baseline="0" dirty="0"/>
                        <a:t> čvrstoća [MPa]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19000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6700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CS" dirty="0"/>
                        <a:t>63000</a:t>
                      </a:r>
                    </a:p>
                    <a:p>
                      <a:endParaRPr lang="sr-Latn-C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Specifična</a:t>
                      </a:r>
                      <a:r>
                        <a:rPr lang="sr-Latn-CS" baseline="0" dirty="0"/>
                        <a:t> čvrstoća [MPacm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4872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3548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2680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13125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45000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Modul elastičnosti [GPa]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sr-Latn-CS" dirty="0"/>
                        <a:t>Specifični</a:t>
                      </a:r>
                      <a:r>
                        <a:rPr lang="sr-Latn-CS" baseline="0" dirty="0"/>
                        <a:t> modul elastičnosti [GPacm</a:t>
                      </a:r>
                      <a:r>
                        <a:rPr lang="sr-Latn-CS" baseline="30000" dirty="0"/>
                        <a:t>3</a:t>
                      </a:r>
                      <a:r>
                        <a:rPr lang="sr-Latn-CS" baseline="0" dirty="0"/>
                        <a:t>/g]</a:t>
                      </a:r>
                      <a:endParaRPr lang="sr-Latn-C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r-Latn-CS" dirty="0"/>
                        <a:t>~714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Postupci dobijanja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 fontScale="92500" lnSpcReduction="10000"/>
          </a:bodyPr>
          <a:lstStyle/>
          <a:p>
            <a:r>
              <a:rPr lang="sr-Latn-CS" dirty="0"/>
              <a:t>Polimeri: - izvlačenjem i vučenjem</a:t>
            </a:r>
          </a:p>
          <a:p>
            <a:pPr lvl="4">
              <a:buNone/>
            </a:pPr>
            <a:r>
              <a:rPr lang="sr-Latn-CS" sz="3200" dirty="0"/>
              <a:t> </a:t>
            </a:r>
          </a:p>
          <a:p>
            <a:endParaRPr lang="sr-Latn-CS" dirty="0"/>
          </a:p>
          <a:p>
            <a:r>
              <a:rPr lang="sr-Latn-CS" dirty="0"/>
              <a:t>Keramika: - izvlačenjem</a:t>
            </a:r>
          </a:p>
          <a:p>
            <a:pPr>
              <a:buNone/>
            </a:pPr>
            <a:r>
              <a:rPr lang="sr-Latn-CS" dirty="0"/>
              <a:t>			 - naparavanjem</a:t>
            </a:r>
          </a:p>
          <a:p>
            <a:pPr>
              <a:buNone/>
            </a:pPr>
            <a:r>
              <a:rPr lang="sr-Latn-CS" dirty="0"/>
              <a:t>			 - električnim pražnjenjem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Metali: - vučenjem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CS" b="1" dirty="0"/>
              <a:t>KOMPOZITNI MATERIJALI OJAČANI VLAKNIMA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Latn-C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Izvlačenje i vučenje polimernih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352800" cy="4525963"/>
          </a:xfrm>
        </p:spPr>
        <p:txBody>
          <a:bodyPr/>
          <a:lstStyle/>
          <a:p>
            <a:r>
              <a:rPr lang="sr-Latn-CS" dirty="0"/>
              <a:t>Izvlačenjem se dobijaju vlakna</a:t>
            </a:r>
          </a:p>
          <a:p>
            <a:r>
              <a:rPr lang="sr-Latn-CS" dirty="0"/>
              <a:t>Vučenjem se vrši orijentacija polimernih lanaca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4196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343400" y="1524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Zona topljenja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19600" y="2286000"/>
            <a:ext cx="1143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Zona izvlačenja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3352800"/>
            <a:ext cx="1371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Zona</a:t>
            </a:r>
          </a:p>
          <a:p>
            <a:r>
              <a:rPr lang="sr-Latn-CS" b="1" dirty="0"/>
              <a:t>vučenja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67200" y="4611469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Podmazivanje</a:t>
            </a:r>
          </a:p>
          <a:p>
            <a:endParaRPr lang="sr-Latn-C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62400" y="5410200"/>
            <a:ext cx="1219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Pakovanje</a:t>
            </a:r>
          </a:p>
          <a:p>
            <a:endParaRPr lang="sr-Latn-C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91000" y="39624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Odvlaživanje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10668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Granulat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58000" y="167640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Grejač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934200" y="2057400"/>
            <a:ext cx="1524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Tečni polimer</a:t>
            </a:r>
          </a:p>
          <a:p>
            <a:r>
              <a:rPr lang="sr-Latn-CS" b="1" dirty="0"/>
              <a:t>Pumpa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48272" y="2651760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Dizne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781800" y="3657600"/>
            <a:ext cx="1905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Komora za regulaciju vlage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56388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Vučenje polimernih lanaca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sr-Latn-CS" dirty="0"/>
              <a:t>Iz neuređene, dobija se približno paralelna orijentacija polimernih lanaca, čime se značajno povećavaju mehaničke osobine.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0000" r="26923" b="26471"/>
          <a:stretch>
            <a:fillRect/>
          </a:stretch>
        </p:blipFill>
        <p:spPr bwMode="auto">
          <a:xfrm>
            <a:off x="5334000" y="1447800"/>
            <a:ext cx="31242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ight Arrow 4"/>
          <p:cNvSpPr/>
          <p:nvPr/>
        </p:nvSpPr>
        <p:spPr>
          <a:xfrm>
            <a:off x="4267200" y="1676400"/>
            <a:ext cx="1447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6" name="Right Arrow 5"/>
          <p:cNvSpPr/>
          <p:nvPr/>
        </p:nvSpPr>
        <p:spPr>
          <a:xfrm rot="2047836">
            <a:off x="3996763" y="2518110"/>
            <a:ext cx="2554412" cy="3634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7" name="Right Arrow 6"/>
          <p:cNvSpPr/>
          <p:nvPr/>
        </p:nvSpPr>
        <p:spPr>
          <a:xfrm rot="2415150">
            <a:off x="2961025" y="3895105"/>
            <a:ext cx="3705028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Izvlačenje keramičkih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/>
              <a:t>Primer za staklo:</a:t>
            </a:r>
          </a:p>
          <a:p>
            <a:pPr>
              <a:buNone/>
            </a:pPr>
            <a:r>
              <a:rPr lang="sr-Latn-CS" dirty="0"/>
              <a:t>    - smanjuje se poroznost i samim tim se povećavaju mehaničke osobine.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533400" y="3352800"/>
            <a:ext cx="8229600" cy="3258922"/>
            <a:chOff x="533400" y="2819400"/>
            <a:chExt cx="8229600" cy="3258922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819400"/>
              <a:ext cx="8229600" cy="32589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838200" y="2819400"/>
              <a:ext cx="10668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Skladište sirovina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505200" y="2819400"/>
              <a:ext cx="1066800" cy="646331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Peć za topljenje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05400" y="3440668"/>
              <a:ext cx="28194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486400" y="5562600"/>
              <a:ext cx="3276600" cy="369332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Namotavanje staklenih vlakana</a:t>
              </a: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Dobijanje vlakana naparavanjem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/>
          <a:lstStyle/>
          <a:p>
            <a:r>
              <a:rPr lang="sr-Latn-CS" dirty="0"/>
              <a:t>Primer za borba vlakna:</a:t>
            </a:r>
          </a:p>
          <a:p>
            <a:pPr>
              <a:buNone/>
            </a:pPr>
            <a:r>
              <a:rPr lang="sr-Latn-CS" dirty="0"/>
              <a:t>    - Naparava se volframska žica prečnika </a:t>
            </a:r>
            <a:r>
              <a:rPr lang="en-US" dirty="0"/>
              <a:t>~</a:t>
            </a:r>
            <a:r>
              <a:rPr lang="sr-Latn-CS" dirty="0"/>
              <a:t>10 </a:t>
            </a:r>
            <a:r>
              <a:rPr lang="el-GR" dirty="0"/>
              <a:t>μ</a:t>
            </a:r>
            <a:r>
              <a:rPr lang="sr-Latn-CS" dirty="0"/>
              <a:t>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35000" t="58000" r="17500" b="20000"/>
          <a:stretch>
            <a:fillRect/>
          </a:stretch>
        </p:blipFill>
        <p:spPr bwMode="auto">
          <a:xfrm>
            <a:off x="685800" y="4343400"/>
            <a:ext cx="7772400" cy="22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 l="61250" t="46000" r="16875" b="26000"/>
          <a:stretch>
            <a:fillRect/>
          </a:stretch>
        </p:blipFill>
        <p:spPr bwMode="auto">
          <a:xfrm>
            <a:off x="5562600" y="1752600"/>
            <a:ext cx="3048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38200" y="4648200"/>
            <a:ext cx="1295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W žica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9400" y="4724400"/>
            <a:ext cx="175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B vlakna</a:t>
            </a:r>
          </a:p>
          <a:p>
            <a:endParaRPr lang="sr-Latn-C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8100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1000 </a:t>
            </a:r>
            <a:r>
              <a:rPr lang="sr-Latn-CS" b="1" baseline="30000" dirty="0"/>
              <a:t>o</a:t>
            </a:r>
            <a:r>
              <a:rPr lang="sr-Latn-CS" b="1" dirty="0"/>
              <a:t>C</a:t>
            </a:r>
          </a:p>
        </p:txBody>
      </p:sp>
      <p:sp>
        <p:nvSpPr>
          <p:cNvPr id="10" name="Right Arrow 9"/>
          <p:cNvSpPr/>
          <p:nvPr/>
        </p:nvSpPr>
        <p:spPr>
          <a:xfrm rot="19925822">
            <a:off x="5013636" y="3400812"/>
            <a:ext cx="2010525" cy="17767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1" name="Right Arrow 10"/>
          <p:cNvSpPr/>
          <p:nvPr/>
        </p:nvSpPr>
        <p:spPr>
          <a:xfrm rot="19925822">
            <a:off x="5219049" y="3864774"/>
            <a:ext cx="1434055" cy="166836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12" name="TextBox 11"/>
          <p:cNvSpPr txBox="1"/>
          <p:nvPr/>
        </p:nvSpPr>
        <p:spPr>
          <a:xfrm>
            <a:off x="4572000" y="3733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</a:t>
            </a:r>
            <a:endParaRPr lang="sr-Latn-C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876800" y="4114800"/>
            <a:ext cx="457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</a:t>
            </a:r>
            <a:endParaRPr lang="sr-Latn-CS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sr-Latn-CS" sz="3800" dirty="0"/>
              <a:t>Dobijanje ugljeničnih vlakana naparavanjem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0" y="1219200"/>
            <a:ext cx="8839200" cy="2368514"/>
            <a:chOff x="0" y="1219200"/>
            <a:chExt cx="8839200" cy="2368514"/>
          </a:xfrm>
        </p:grpSpPr>
        <p:grpSp>
          <p:nvGrpSpPr>
            <p:cNvPr id="19" name="Group 18"/>
            <p:cNvGrpSpPr/>
            <p:nvPr/>
          </p:nvGrpSpPr>
          <p:grpSpPr>
            <a:xfrm>
              <a:off x="0" y="1219200"/>
              <a:ext cx="8839200" cy="2368514"/>
              <a:chOff x="0" y="1492861"/>
              <a:chExt cx="8839200" cy="2368514"/>
            </a:xfrm>
          </p:grpSpPr>
          <p:pic>
            <p:nvPicPr>
              <p:cNvPr id="614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65946"/>
              <a:stretch>
                <a:fillRect/>
              </a:stretch>
            </p:blipFill>
            <p:spPr bwMode="auto">
              <a:xfrm>
                <a:off x="381534" y="1492861"/>
                <a:ext cx="8457666" cy="2116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0" y="3276600"/>
                <a:ext cx="2971800" cy="584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/>
                  <a:t>PAN-</a:t>
                </a:r>
              </a:p>
              <a:p>
                <a:r>
                  <a:rPr lang="sr-Latn-CS" sz="1600" b="1" dirty="0"/>
                  <a:t>Poliakrilonitril    zatezanje</a:t>
                </a: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2743200" y="3319046"/>
                <a:ext cx="14478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/>
                  <a:t>Stabilizacija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876800" y="3352800"/>
                <a:ext cx="16002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sr-Latn-CS" sz="1600" b="1" dirty="0"/>
                  <a:t>Karbonizacija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934200" y="3352800"/>
                <a:ext cx="1447800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sz="1600" b="1" dirty="0"/>
                  <a:t>Grafitizacija 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971800" y="1524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/>
                  <a:t>400</a:t>
                </a:r>
                <a:r>
                  <a:rPr lang="sr-Latn-CS" baseline="30000" dirty="0"/>
                  <a:t>o</a:t>
                </a:r>
                <a:r>
                  <a:rPr lang="sr-Latn-CS" dirty="0"/>
                  <a:t>C</a:t>
                </a: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181600" y="19050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/>
                  <a:t>800</a:t>
                </a:r>
                <a:r>
                  <a:rPr lang="sr-Latn-CS" baseline="30000" dirty="0"/>
                  <a:t>o</a:t>
                </a:r>
                <a:r>
                  <a:rPr lang="sr-Latn-CS" dirty="0"/>
                  <a:t>C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05600" y="1905000"/>
                <a:ext cx="1828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dirty="0"/>
                  <a:t>1800</a:t>
                </a:r>
                <a:r>
                  <a:rPr lang="sr-Latn-CS" baseline="30000" dirty="0"/>
                  <a:t>o</a:t>
                </a:r>
                <a:r>
                  <a:rPr lang="sr-Latn-CS" dirty="0"/>
                  <a:t>C + vučenje</a:t>
                </a: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304800" y="1307068"/>
              <a:ext cx="2057400" cy="36933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endParaRPr lang="sr-Latn-CS" b="1" dirty="0"/>
            </a:p>
          </p:txBody>
        </p:sp>
      </p:grp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 l="1250" t="34000" r="54375" b="35000"/>
          <a:stretch>
            <a:fillRect/>
          </a:stretch>
        </p:blipFill>
        <p:spPr bwMode="auto">
          <a:xfrm>
            <a:off x="76200" y="4572000"/>
            <a:ext cx="3276600" cy="1430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 t="28000" r="50000" b="31000"/>
          <a:stretch>
            <a:fillRect/>
          </a:stretch>
        </p:blipFill>
        <p:spPr bwMode="auto">
          <a:xfrm>
            <a:off x="3429000" y="3657600"/>
            <a:ext cx="3122341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/>
          <a:srcRect t="58500" r="63125" b="13000"/>
          <a:stretch>
            <a:fillRect/>
          </a:stretch>
        </p:blipFill>
        <p:spPr bwMode="auto">
          <a:xfrm>
            <a:off x="3733800" y="5410200"/>
            <a:ext cx="28394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Right Arrow 21"/>
          <p:cNvSpPr/>
          <p:nvPr/>
        </p:nvSpPr>
        <p:spPr>
          <a:xfrm rot="6654150">
            <a:off x="2091244" y="3812117"/>
            <a:ext cx="1091878" cy="2993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/>
          <a:srcRect t="40000" r="63125" b="13000"/>
          <a:stretch>
            <a:fillRect/>
          </a:stretch>
        </p:blipFill>
        <p:spPr bwMode="auto">
          <a:xfrm>
            <a:off x="6629400" y="3886201"/>
            <a:ext cx="24870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8382000" y="34290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99% C</a:t>
            </a:r>
            <a:endParaRPr lang="sr-Latn-CS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sr-Latn-CS" dirty="0"/>
              <a:t>Dobijanje grafitnih nanocevčica električnim pražnjenjem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914400" y="1787613"/>
            <a:ext cx="7922083" cy="4841787"/>
            <a:chOff x="753016" y="1676400"/>
            <a:chExt cx="7922083" cy="4841787"/>
          </a:xfrm>
        </p:grpSpPr>
        <p:grpSp>
          <p:nvGrpSpPr>
            <p:cNvPr id="9" name="Group 8"/>
            <p:cNvGrpSpPr/>
            <p:nvPr/>
          </p:nvGrpSpPr>
          <p:grpSpPr>
            <a:xfrm>
              <a:off x="753016" y="1676400"/>
              <a:ext cx="7922083" cy="4841787"/>
              <a:chOff x="753016" y="1676400"/>
              <a:chExt cx="7922083" cy="4841787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lum contrast="10000"/>
              </a:blip>
              <a:srcRect/>
              <a:stretch>
                <a:fillRect/>
              </a:stretch>
            </p:blipFill>
            <p:spPr bwMode="auto">
              <a:xfrm>
                <a:off x="762000" y="1676400"/>
                <a:ext cx="7848600" cy="48417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143000" y="4191000"/>
                <a:ext cx="28194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Jednoslojne nanocevčice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5638800" y="4191000"/>
                <a:ext cx="2819400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Višeslojne nanocevčice</a:t>
                </a:r>
              </a:p>
            </p:txBody>
          </p:sp>
          <p:sp>
            <p:nvSpPr>
              <p:cNvPr id="7" name="Rectangle 6"/>
              <p:cNvSpPr/>
              <p:nvPr/>
            </p:nvSpPr>
            <p:spPr>
              <a:xfrm rot="18989413">
                <a:off x="753016" y="2574029"/>
                <a:ext cx="3048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  <p:sp>
            <p:nvSpPr>
              <p:cNvPr id="8" name="Rectangle 7"/>
              <p:cNvSpPr/>
              <p:nvPr/>
            </p:nvSpPr>
            <p:spPr>
              <a:xfrm rot="13420518">
                <a:off x="5627099" y="2534255"/>
                <a:ext cx="3048000" cy="304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r-Latn-C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4724400" y="1981200"/>
              <a:ext cx="342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Atmosfera helijuma, 400 mbar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48200" y="2286000"/>
              <a:ext cx="34290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Grafitna anoda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95800" y="32120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Grafitna katoda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5908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Plazma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24400" y="2895600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Naneti materijal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67200" y="3516868"/>
              <a:ext cx="18288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Pumpa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3821668"/>
              <a:ext cx="2362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r-Latn-CS" dirty="0"/>
                <a:t>Jednosmerna struja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733800" y="3733800"/>
              <a:ext cx="609600" cy="152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28600" y="1481078"/>
            <a:ext cx="236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b="1" dirty="0"/>
              <a:t>Električno pražnjenje  između dve </a:t>
            </a:r>
            <a:r>
              <a:rPr lang="en-US" b="1" dirty="0" err="1"/>
              <a:t>grafitne</a:t>
            </a:r>
            <a:r>
              <a:rPr lang="en-US" b="1" dirty="0"/>
              <a:t> </a:t>
            </a:r>
            <a:r>
              <a:rPr lang="sr-Latn-CS" b="1" dirty="0"/>
              <a:t>elektrode izaziva isparavanje jedne elektrode i deponovanje materijala na drugoj. Tu spadaju grafitne nanocevči</a:t>
            </a:r>
            <a:r>
              <a:rPr lang="en-US" b="1" dirty="0"/>
              <a:t>c</a:t>
            </a:r>
            <a:r>
              <a:rPr lang="sr-Latn-CS" b="1" dirty="0"/>
              <a:t>e, fulereni...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Vučenje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sr-Latn-CS" dirty="0"/>
              <a:t>Vučenje žice se vrši kroz određen broj matrica i sa međužarenjima.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200400"/>
            <a:ext cx="523875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 t="12480" b="5148"/>
          <a:stretch>
            <a:fillRect/>
          </a:stretch>
        </p:blipFill>
        <p:spPr bwMode="auto">
          <a:xfrm rot="10800000">
            <a:off x="4495800" y="1905000"/>
            <a:ext cx="442887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0"/>
            <a:ext cx="8305800" cy="3840163"/>
          </a:xfrm>
        </p:spPr>
        <p:txBody>
          <a:bodyPr>
            <a:normAutofit fontScale="92500" lnSpcReduction="20000"/>
          </a:bodyPr>
          <a:lstStyle/>
          <a:p>
            <a:r>
              <a:rPr lang="sr-Latn-CS" dirty="0"/>
              <a:t>Polimerna - termoreaktivni polimeri: 			               epoksidna i poliestarska smola</a:t>
            </a:r>
          </a:p>
          <a:p>
            <a:pPr>
              <a:buNone/>
            </a:pPr>
            <a:r>
              <a:rPr lang="sr-Latn-CS" dirty="0"/>
              <a:t>			  - termoplastični polimeri: poliamid, 		    polikarbonat, polistiren, polivinilhlorid</a:t>
            </a:r>
          </a:p>
          <a:p>
            <a:pPr>
              <a:buNone/>
            </a:pPr>
            <a:r>
              <a:rPr lang="sr-Latn-CS" dirty="0"/>
              <a:t> </a:t>
            </a:r>
          </a:p>
          <a:p>
            <a:r>
              <a:rPr lang="sr-Latn-CS" dirty="0"/>
              <a:t>Metalna (legure Mg, Al i Ti)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Keramička (Al</a:t>
            </a:r>
            <a:r>
              <a:rPr lang="sr-Latn-CS" baseline="-25000" dirty="0"/>
              <a:t>2</a:t>
            </a:r>
            <a:r>
              <a:rPr lang="sr-Latn-CS" dirty="0"/>
              <a:t>O</a:t>
            </a:r>
            <a:r>
              <a:rPr lang="sr-Latn-CS" baseline="-25000" dirty="0"/>
              <a:t>3</a:t>
            </a:r>
            <a:r>
              <a:rPr lang="sr-Latn-CS" dirty="0"/>
              <a:t>, SiC, B</a:t>
            </a:r>
            <a:r>
              <a:rPr lang="sr-Latn-CS" baseline="-25000" dirty="0"/>
              <a:t>4</a:t>
            </a:r>
            <a:r>
              <a:rPr lang="sr-Latn-CS" dirty="0"/>
              <a:t>C, B</a:t>
            </a:r>
            <a:r>
              <a:rPr lang="sr-Latn-CS" baseline="-25000" dirty="0"/>
              <a:t>4</a:t>
            </a:r>
            <a:r>
              <a:rPr lang="sr-Latn-CS" dirty="0"/>
              <a:t>N)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Vrste osnove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534400" cy="57150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r-Latn-CS" sz="2800" b="1" dirty="0">
                <a:solidFill>
                  <a:schemeClr val="tx2"/>
                </a:solidFill>
              </a:rPr>
              <a:t>Pitanja – kompozitni materijali ojačani vlaknima (uvod)</a:t>
            </a:r>
          </a:p>
          <a:p>
            <a:pPr algn="ctr">
              <a:buNone/>
            </a:pPr>
            <a:endParaRPr lang="sr-Latn-CS" sz="1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1. Objasniti mehanizam ojačavanja kod kompozitnih materijala ojačanih vlaknima.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2. Uticaj athezije između vlakana i osnove?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3. Odnos dužine vlakana i kritične dužine vlakana (nacrtati karakteristične dijagrame)?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4. Uticaj dužine vlakana i njihove orijentacije na potreban sadržaj da se napon tečenja kompozitnog materijala izjednači sa zateznom čvrstoćom osnove?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5. Uticaj dužine niti i njihove orijentacije na potreban sadržaj da se napon tečenja kompozitnog materijala izjednači sa zateznom čvrstoćom osnove?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6.</a:t>
            </a:r>
            <a:r>
              <a:rPr lang="sr-Latn-CS" sz="2200" b="1" dirty="0"/>
              <a:t> </a:t>
            </a:r>
            <a:r>
              <a:rPr lang="sr-Latn-CS" sz="2200" b="1" dirty="0">
                <a:solidFill>
                  <a:schemeClr val="tx2"/>
                </a:solidFill>
              </a:rPr>
              <a:t>Izvlačenje i vučenje polimernih vlakana?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7. Dobijanje bornih vlakana naparavanjem?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8. Dobijanje ugljeničnih vlakana naparavanjem?</a:t>
            </a:r>
          </a:p>
          <a:p>
            <a:pPr>
              <a:buNone/>
            </a:pPr>
            <a:r>
              <a:rPr lang="sr-Latn-CS" sz="2200" b="1" dirty="0">
                <a:solidFill>
                  <a:schemeClr val="tx2"/>
                </a:solidFill>
              </a:rPr>
              <a:t>9. Dobijanje ugljeničnih nanocevčica?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/>
          </a:bodyPr>
          <a:lstStyle/>
          <a:p>
            <a:r>
              <a:rPr lang="sr-Latn-CS" dirty="0"/>
              <a:t>Kompozitni materijali ojačani vlaknima imaju najveću specifičnu čvrstoću i modul elastičnosti od svih kompozitnih materijala i strukturalnih materijala uopšte.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*  Specifična čvrstoća predstavlja odnos između čvrstoće i gustine materijala.</a:t>
            </a:r>
          </a:p>
          <a:p>
            <a:endParaRPr lang="sr-Latn-CS" dirty="0"/>
          </a:p>
          <a:p>
            <a:pPr>
              <a:buNone/>
            </a:pPr>
            <a:r>
              <a:rPr lang="sr-Latn-CS" dirty="0"/>
              <a:t>**Specifični modul elastičnosti predstavlja odnos između modula elastičnosti i gustine.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/>
              <a:t>Mehanizam ojačavanja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r-Latn-CS" dirty="0"/>
              <a:t>Zasniva se na prenosu napona sa osnove na vlakna.</a:t>
            </a:r>
          </a:p>
          <a:p>
            <a:pPr>
              <a:buNone/>
            </a:pPr>
            <a:endParaRPr lang="sr-Latn-CS" dirty="0"/>
          </a:p>
          <a:p>
            <a:r>
              <a:rPr lang="sr-Latn-CS" dirty="0"/>
              <a:t>Vlakna obezbeđuju: nosivost-napon tečenja/zateznu čvrstoću, otpornost na zamor, visoku žilavost loma, krutost, u većoj meri nego čestice.</a:t>
            </a:r>
          </a:p>
          <a:p>
            <a:r>
              <a:rPr lang="sr-Latn-CS" dirty="0"/>
              <a:t>Osnova obezbeđuje: oblik, duktilnost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sr-Latn-CS" b="1" dirty="0"/>
              <a:t>Uticajni faktori na efikasnost ojačavanja</a:t>
            </a:r>
            <a:br>
              <a:rPr lang="sr-Latn-CS" dirty="0"/>
            </a:br>
            <a:endParaRPr lang="sr-Latn-C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39163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r-Latn-CS" dirty="0"/>
              <a:t>Athezija između vlakana i osnove</a:t>
            </a:r>
          </a:p>
          <a:p>
            <a:pPr marL="514350" indent="-514350">
              <a:buAutoNum type="arabicPeriod"/>
            </a:pPr>
            <a:r>
              <a:rPr lang="sr-Latn-CS" dirty="0"/>
              <a:t>Mehaničke karakteristike vlakana</a:t>
            </a:r>
          </a:p>
          <a:p>
            <a:pPr marL="514350" indent="-514350">
              <a:buAutoNum type="arabicPeriod"/>
            </a:pPr>
            <a:r>
              <a:rPr lang="sr-Latn-CS" dirty="0"/>
              <a:t>Raspored vlakana</a:t>
            </a:r>
          </a:p>
          <a:p>
            <a:pPr marL="514350" indent="-514350">
              <a:buAutoNum type="arabicPeriod"/>
            </a:pPr>
            <a:r>
              <a:rPr lang="sr-Latn-CS" dirty="0"/>
              <a:t>Dimenzije vlakana: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15574" y="3886200"/>
            <a:ext cx="5804426" cy="2743200"/>
            <a:chOff x="1600200" y="4038600"/>
            <a:chExt cx="5804426" cy="2743200"/>
          </a:xfrm>
        </p:grpSpPr>
        <p:grpSp>
          <p:nvGrpSpPr>
            <p:cNvPr id="5" name="Group 6"/>
            <p:cNvGrpSpPr/>
            <p:nvPr/>
          </p:nvGrpSpPr>
          <p:grpSpPr>
            <a:xfrm>
              <a:off x="1600200" y="4038600"/>
              <a:ext cx="5804426" cy="2438400"/>
              <a:chOff x="1600200" y="3886200"/>
              <a:chExt cx="5804426" cy="2438400"/>
            </a:xfrm>
          </p:grpSpPr>
          <p:pic>
            <p:nvPicPr>
              <p:cNvPr id="13" name="Picture 3" descr="C:\Documents and Settings\Sebastian Balos\My Documents\callister 1_cr.jpg"/>
              <p:cNvPicPr>
                <a:picLocks noChangeAspect="1" noChangeArrowheads="1"/>
              </p:cNvPicPr>
              <p:nvPr/>
            </p:nvPicPr>
            <p:blipFill>
              <a:blip r:embed="rId2">
                <a:lum contrast="10000"/>
              </a:blip>
              <a:srcRect/>
              <a:stretch>
                <a:fillRect/>
              </a:stretch>
            </p:blipFill>
            <p:spPr bwMode="auto">
              <a:xfrm rot="60000">
                <a:off x="1600200" y="4038600"/>
                <a:ext cx="5804426" cy="2286000"/>
              </a:xfrm>
              <a:prstGeom prst="rect">
                <a:avLst/>
              </a:prstGeom>
              <a:noFill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429000" y="38862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Osnova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5410200" y="5638800"/>
                <a:ext cx="1371600" cy="3810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Vlakna</a:t>
                </a:r>
              </a:p>
            </p:txBody>
          </p:sp>
        </p:grpSp>
        <p:grpSp>
          <p:nvGrpSpPr>
            <p:cNvPr id="6" name="Group 13"/>
            <p:cNvGrpSpPr/>
            <p:nvPr/>
          </p:nvGrpSpPr>
          <p:grpSpPr>
            <a:xfrm>
              <a:off x="2971800" y="6019800"/>
              <a:ext cx="3048000" cy="762000"/>
              <a:chOff x="2971800" y="5486400"/>
              <a:chExt cx="3048000" cy="762000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2971800" y="5867400"/>
                <a:ext cx="30480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CS" b="1" dirty="0"/>
                  <a:t>Linije deformacije osnove</a:t>
                </a:r>
              </a:p>
            </p:txBody>
          </p:sp>
          <p:cxnSp>
            <p:nvCxnSpPr>
              <p:cNvPr id="8" name="Straight Arrow Connector 7"/>
              <p:cNvCxnSpPr/>
              <p:nvPr/>
            </p:nvCxnSpPr>
            <p:spPr>
              <a:xfrm rot="16200000" flipV="1">
                <a:off x="3124200" y="5486400"/>
                <a:ext cx="381000" cy="3810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 flipV="1">
                <a:off x="3429000" y="5638800"/>
                <a:ext cx="3810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 rot="5400000" flipH="1" flipV="1">
                <a:off x="3810000" y="5638800"/>
                <a:ext cx="381000" cy="762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Arrow Connector 10"/>
              <p:cNvCxnSpPr/>
              <p:nvPr/>
            </p:nvCxnSpPr>
            <p:spPr>
              <a:xfrm rot="5400000" flipH="1" flipV="1">
                <a:off x="4152900" y="5600700"/>
                <a:ext cx="381000" cy="1524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 rot="5400000" flipH="1" flipV="1">
                <a:off x="4533900" y="5600700"/>
                <a:ext cx="381000" cy="152400"/>
              </a:xfrm>
              <a:prstGeom prst="straightConnector1">
                <a:avLst/>
              </a:prstGeom>
              <a:ln w="381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sr-Latn-CS" b="1" dirty="0"/>
              <a:t>Uticaj athezije vlakana i osnove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33400" y="1695271"/>
            <a:ext cx="8077200" cy="4705529"/>
            <a:chOff x="609600" y="838200"/>
            <a:chExt cx="8077200" cy="4705529"/>
          </a:xfrm>
        </p:grpSpPr>
        <p:grpSp>
          <p:nvGrpSpPr>
            <p:cNvPr id="11" name="Group 10"/>
            <p:cNvGrpSpPr/>
            <p:nvPr/>
          </p:nvGrpSpPr>
          <p:grpSpPr>
            <a:xfrm>
              <a:off x="914400" y="838200"/>
              <a:ext cx="7391400" cy="2590800"/>
              <a:chOff x="914400" y="838200"/>
              <a:chExt cx="7391400" cy="2590800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976355" y="838200"/>
                <a:ext cx="7329445" cy="24812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914400" y="3059668"/>
                <a:ext cx="7391400" cy="369332"/>
                <a:chOff x="914400" y="4191000"/>
                <a:chExt cx="7391400" cy="369332"/>
              </a:xfrm>
            </p:grpSpPr>
            <p:sp>
              <p:nvSpPr>
                <p:cNvPr id="5" name="TextBox 4"/>
                <p:cNvSpPr txBox="1"/>
                <p:nvPr/>
              </p:nvSpPr>
              <p:spPr>
                <a:xfrm>
                  <a:off x="9144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Loša athezija</a:t>
                  </a:r>
                </a:p>
              </p:txBody>
            </p:sp>
            <p:sp>
              <p:nvSpPr>
                <p:cNvPr id="6" name="TextBox 5"/>
                <p:cNvSpPr txBox="1"/>
                <p:nvPr/>
              </p:nvSpPr>
              <p:spPr>
                <a:xfrm>
                  <a:off x="33528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Srednja athezija</a:t>
                  </a:r>
                </a:p>
              </p:txBody>
            </p:sp>
            <p:sp>
              <p:nvSpPr>
                <p:cNvPr id="7" name="TextBox 6"/>
                <p:cNvSpPr txBox="1"/>
                <p:nvPr/>
              </p:nvSpPr>
              <p:spPr>
                <a:xfrm>
                  <a:off x="5867400" y="4191000"/>
                  <a:ext cx="2438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sr-Latn-CS" b="1" dirty="0"/>
                    <a:t>Dobra athezija</a:t>
                  </a:r>
                </a:p>
              </p:txBody>
            </p:sp>
          </p:grpSp>
        </p:grpSp>
        <p:sp>
          <p:nvSpPr>
            <p:cNvPr id="8" name="Down Arrow 7"/>
            <p:cNvSpPr/>
            <p:nvPr/>
          </p:nvSpPr>
          <p:spPr>
            <a:xfrm>
              <a:off x="6629400" y="3505200"/>
              <a:ext cx="914400" cy="6858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" y="4343400"/>
              <a:ext cx="8077200" cy="1200329"/>
            </a:xfrm>
            <a:prstGeom prst="rect">
              <a:avLst/>
            </a:prstGeom>
            <a:noFill/>
            <a:ln w="38100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sr-Latn-CS" sz="2400" b="1" dirty="0"/>
                <a:t>U slučaju dobre athezije, dobija se optimalan slučaj da se prslina kreće kroz čvrsta vlakna, čime se značajno povećava čvrstoća kompozitnog materijala.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533400" y="1371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CS" sz="2000" b="1" dirty="0"/>
              <a:t>OSNOVA	VLAKNA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rot="16200000" flipH="1">
            <a:off x="876300" y="1790700"/>
            <a:ext cx="3810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2286000" y="1828800"/>
            <a:ext cx="381000" cy="76200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9600" y="3505200"/>
            <a:ext cx="3429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/>
              <a:t>Loša athezija – izvlačenje vlakana iz osnove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29200" y="3581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CS" sz="2800" b="1" dirty="0"/>
              <a:t>Dobra athezija – lom vlakana</a:t>
            </a:r>
          </a:p>
        </p:txBody>
      </p:sp>
      <p:sp>
        <p:nvSpPr>
          <p:cNvPr id="8" name="Down Arrow 7"/>
          <p:cNvSpPr/>
          <p:nvPr/>
        </p:nvSpPr>
        <p:spPr>
          <a:xfrm>
            <a:off x="6477000" y="4572000"/>
            <a:ext cx="5334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CS"/>
          </a:p>
        </p:txBody>
      </p:sp>
      <p:sp>
        <p:nvSpPr>
          <p:cNvPr id="9" name="TextBox 8"/>
          <p:cNvSpPr txBox="1"/>
          <p:nvPr/>
        </p:nvSpPr>
        <p:spPr>
          <a:xfrm>
            <a:off x="533400" y="5417403"/>
            <a:ext cx="8077200" cy="830997"/>
          </a:xfrm>
          <a:prstGeom prst="rect">
            <a:avLst/>
          </a:prstGeom>
          <a:noFill/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sr-Latn-CS" sz="2400" b="1" dirty="0"/>
              <a:t>Dobra athezija se ostvaruje hemijskom reakcijom između osnove i vlakana u tankom graničnom sloju.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28600"/>
            <a:ext cx="8521254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b="1" dirty="0"/>
              <a:t>Kritična dužina vlakana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r-Latn-CS" dirty="0"/>
              <a:t>Kritična dužina vlakana (</a:t>
            </a:r>
            <a:r>
              <a:rPr lang="sr-Latn-CS" i="1" dirty="0"/>
              <a:t>l</a:t>
            </a:r>
            <a:r>
              <a:rPr lang="sr-Latn-CS" i="1" baseline="-25000" dirty="0"/>
              <a:t>krit</a:t>
            </a:r>
            <a:r>
              <a:rPr lang="sr-Latn-CS" dirty="0"/>
              <a:t>) je najmanja dužina koja obezbeđuje potpun prenos napona sa osnove na vlakna:</a:t>
            </a:r>
          </a:p>
          <a:p>
            <a:endParaRPr lang="sr-Latn-CS" dirty="0"/>
          </a:p>
          <a:p>
            <a:pPr algn="ctr">
              <a:buNone/>
            </a:pPr>
            <a:r>
              <a:rPr lang="sr-Latn-CS" i="1" dirty="0"/>
              <a:t>l</a:t>
            </a:r>
            <a:r>
              <a:rPr lang="sr-Latn-CS" i="1" baseline="-25000" dirty="0"/>
              <a:t>krit</a:t>
            </a:r>
            <a:r>
              <a:rPr lang="sr-Latn-CS" i="1" dirty="0"/>
              <a:t>=R</a:t>
            </a:r>
            <a:r>
              <a:rPr lang="sr-Latn-CS" i="1" baseline="-25000" dirty="0"/>
              <a:t>m</a:t>
            </a:r>
            <a:r>
              <a:rPr lang="sr-Latn-CS" i="1" dirty="0"/>
              <a:t>d/2</a:t>
            </a:r>
            <a:r>
              <a:rPr lang="sr-Latn-CS" i="1" dirty="0">
                <a:sym typeface="Symbol"/>
              </a:rPr>
              <a:t></a:t>
            </a:r>
          </a:p>
          <a:p>
            <a:pPr algn="ctr">
              <a:buNone/>
            </a:pPr>
            <a:endParaRPr lang="sr-Latn-CS" i="1" dirty="0"/>
          </a:p>
          <a:p>
            <a:pPr>
              <a:buNone/>
            </a:pPr>
            <a:r>
              <a:rPr lang="sr-Latn-CS" i="1" dirty="0">
                <a:sym typeface="Symbol"/>
              </a:rPr>
              <a:t>R</a:t>
            </a:r>
            <a:r>
              <a:rPr lang="sr-Latn-CS" i="1" baseline="-25000" dirty="0">
                <a:sym typeface="Symbol"/>
              </a:rPr>
              <a:t>m</a:t>
            </a:r>
            <a:r>
              <a:rPr lang="sr-Latn-CS" dirty="0">
                <a:sym typeface="Symbol"/>
              </a:rPr>
              <a:t> – zatezna čvrstoća vlakana</a:t>
            </a:r>
          </a:p>
          <a:p>
            <a:pPr>
              <a:buNone/>
            </a:pPr>
            <a:r>
              <a:rPr lang="sr-Latn-CS" i="1" dirty="0">
                <a:sym typeface="Symbol"/>
              </a:rPr>
              <a:t>d</a:t>
            </a:r>
            <a:r>
              <a:rPr lang="sr-Latn-CS" dirty="0">
                <a:sym typeface="Symbol"/>
              </a:rPr>
              <a:t> – prečnik vlakana</a:t>
            </a:r>
          </a:p>
          <a:p>
            <a:pPr>
              <a:buNone/>
            </a:pPr>
            <a:r>
              <a:rPr lang="sr-Latn-CS" i="1" dirty="0">
                <a:sym typeface="Symbol"/>
              </a:rPr>
              <a:t> - </a:t>
            </a:r>
            <a:r>
              <a:rPr lang="sr-Latn-CS" dirty="0">
                <a:sym typeface="Symbol"/>
              </a:rPr>
              <a:t>smicajni napon (athezija,napon veze) između osnove i vlakana</a:t>
            </a:r>
            <a:endParaRPr lang="sr-Latn-C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457200" y="996850"/>
            <a:ext cx="8246809" cy="4641950"/>
            <a:chOff x="439991" y="1197649"/>
            <a:chExt cx="8246809" cy="4641950"/>
          </a:xfrm>
        </p:grpSpPr>
        <p:grpSp>
          <p:nvGrpSpPr>
            <p:cNvPr id="8" name="Group 7"/>
            <p:cNvGrpSpPr/>
            <p:nvPr/>
          </p:nvGrpSpPr>
          <p:grpSpPr>
            <a:xfrm>
              <a:off x="439991" y="1197649"/>
              <a:ext cx="8246809" cy="4641950"/>
              <a:chOff x="516191" y="2543174"/>
              <a:chExt cx="8246809" cy="4641950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16191" y="2543174"/>
                <a:ext cx="8170609" cy="2638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533400" y="4876800"/>
                <a:ext cx="3048000" cy="175432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/>
                  <a:t>l</a:t>
                </a:r>
                <a:r>
                  <a:rPr lang="en-US" b="1" i="1" dirty="0"/>
                  <a:t>&lt;</a:t>
                </a:r>
                <a:r>
                  <a:rPr lang="en-US" b="1" i="1" dirty="0" err="1"/>
                  <a:t>l</a:t>
                </a:r>
                <a:r>
                  <a:rPr lang="en-US" b="1" i="1" baseline="-25000" dirty="0" err="1"/>
                  <a:t>krit</a:t>
                </a:r>
                <a:endParaRPr lang="sr-Latn-CS" b="1" i="1" baseline="-25000" dirty="0"/>
              </a:p>
              <a:p>
                <a:pPr algn="ctr"/>
                <a:endParaRPr lang="en-US" b="1" i="1" dirty="0"/>
              </a:p>
              <a:p>
                <a:pPr algn="ctr"/>
                <a:r>
                  <a:rPr lang="en-US" b="1" dirty="0"/>
                  <a:t>D</a:t>
                </a:r>
                <a:r>
                  <a:rPr lang="sr-Latn-CS" b="1" dirty="0"/>
                  <a:t>užina vlakna manja od kritične </a:t>
                </a:r>
              </a:p>
              <a:p>
                <a:pPr algn="ctr"/>
                <a:r>
                  <a:rPr lang="sr-Latn-CS" b="1" dirty="0"/>
                  <a:t>Nepotpuno iskorišćenje zatezne čvrstoće vlakna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10000" y="4876800"/>
                <a:ext cx="2514600" cy="203132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sr-Latn-CS" b="1" i="1" dirty="0"/>
                  <a:t>l</a:t>
                </a:r>
                <a:r>
                  <a:rPr lang="en-US" b="1" i="1" dirty="0"/>
                  <a:t>=</a:t>
                </a:r>
                <a:r>
                  <a:rPr lang="en-US" b="1" i="1" dirty="0" err="1"/>
                  <a:t>l</a:t>
                </a:r>
                <a:r>
                  <a:rPr lang="en-US" b="1" i="1" baseline="-25000" dirty="0" err="1"/>
                  <a:t>krit</a:t>
                </a:r>
                <a:endParaRPr lang="sr-Latn-CS" b="1" i="1" baseline="-25000" dirty="0"/>
              </a:p>
              <a:p>
                <a:pPr algn="ctr"/>
                <a:endParaRPr lang="sr-Latn-CS" b="1" i="1" dirty="0"/>
              </a:p>
              <a:p>
                <a:pPr algn="ctr"/>
                <a:r>
                  <a:rPr lang="en-US" b="1" dirty="0"/>
                  <a:t>D</a:t>
                </a:r>
                <a:r>
                  <a:rPr lang="sr-Latn-CS" b="1" dirty="0"/>
                  <a:t>užina vlakna jednaka kritičnoj </a:t>
                </a:r>
              </a:p>
              <a:p>
                <a:pPr algn="ctr"/>
                <a:r>
                  <a:rPr lang="sr-Latn-CS" b="1" dirty="0"/>
                  <a:t>Dostizanje zatezne čvrstoće samo na sredini vlakna u tački</a:t>
                </a:r>
                <a:endParaRPr lang="sr-Latn-CS" b="1" i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6477000" y="4876800"/>
                <a:ext cx="2286000" cy="23083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i="1" dirty="0"/>
                  <a:t>l&gt;</a:t>
                </a:r>
                <a:r>
                  <a:rPr lang="en-US" b="1" i="1" dirty="0" err="1"/>
                  <a:t>l</a:t>
                </a:r>
                <a:r>
                  <a:rPr lang="en-US" b="1" i="1" baseline="-25000" dirty="0" err="1"/>
                  <a:t>krit</a:t>
                </a:r>
                <a:endParaRPr lang="sr-Latn-CS" b="1" i="1" baseline="-25000" dirty="0"/>
              </a:p>
              <a:p>
                <a:pPr algn="ctr"/>
                <a:endParaRPr lang="sr-Latn-CS" b="1" i="1" dirty="0"/>
              </a:p>
              <a:p>
                <a:pPr algn="ctr"/>
                <a:r>
                  <a:rPr lang="en-US" b="1" dirty="0"/>
                  <a:t>D</a:t>
                </a:r>
                <a:r>
                  <a:rPr lang="sr-Latn-CS" b="1" dirty="0"/>
                  <a:t>užina vlakna veća od kritične </a:t>
                </a:r>
              </a:p>
              <a:p>
                <a:pPr algn="ctr"/>
                <a:r>
                  <a:rPr lang="sr-Latn-CS" b="1" dirty="0"/>
                  <a:t>Dostizanje zatezne čvrstoće na srednjem delu vlakna</a:t>
                </a:r>
                <a:endParaRPr lang="sr-Latn-CS" b="1" i="1" dirty="0"/>
              </a:p>
              <a:p>
                <a:endParaRPr lang="sr-Latn-CS" b="1" i="1" dirty="0"/>
              </a:p>
            </p:txBody>
          </p:sp>
        </p:grpSp>
        <p:cxnSp>
          <p:nvCxnSpPr>
            <p:cNvPr id="10" name="Straight Connector 9"/>
            <p:cNvCxnSpPr/>
            <p:nvPr/>
          </p:nvCxnSpPr>
          <p:spPr>
            <a:xfrm rot="10800000">
              <a:off x="5638800" y="2706624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5638800" y="2825496"/>
              <a:ext cx="7620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Up Arrow 11"/>
            <p:cNvSpPr/>
            <p:nvPr/>
          </p:nvSpPr>
          <p:spPr>
            <a:xfrm>
              <a:off x="6019800" y="2743200"/>
              <a:ext cx="3048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r-Latn-C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>
              <a:off x="3678491" y="1686699"/>
              <a:ext cx="1295400" cy="9144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800600" y="1295400"/>
              <a:ext cx="3657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CS" b="1" dirty="0"/>
                <a:t>Srednji zatezni napon koji deluje na vlakno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33400" y="2020669"/>
            <a:ext cx="5334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R</a:t>
            </a:r>
            <a:r>
              <a:rPr lang="sr-Latn-CS" b="1" baseline="-25000" dirty="0"/>
              <a:t>m</a:t>
            </a:r>
          </a:p>
          <a:p>
            <a:endParaRPr lang="sr-Latn-C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352800" y="19928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R</a:t>
            </a:r>
            <a:r>
              <a:rPr lang="sr-Latn-CS" b="1" baseline="-25000" dirty="0"/>
              <a:t>m</a:t>
            </a:r>
            <a:endParaRPr lang="sr-Latn-C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1981200"/>
            <a:ext cx="457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r-Latn-CS" b="1" dirty="0"/>
              <a:t>R</a:t>
            </a:r>
            <a:r>
              <a:rPr lang="sr-Latn-CS" b="1" baseline="-25000" dirty="0"/>
              <a:t>m</a:t>
            </a:r>
            <a:endParaRPr lang="sr-Latn-C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991</Words>
  <Application>Microsoft Office PowerPoint</Application>
  <PresentationFormat>On-screen Show (4:3)</PresentationFormat>
  <Paragraphs>314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Symbol</vt:lpstr>
      <vt:lpstr>Office Theme</vt:lpstr>
      <vt:lpstr>KOMPOZITNI MATERIJALI</vt:lpstr>
      <vt:lpstr>KOMPOZITNI MATERIJALI OJAČANI VLAKNIMA</vt:lpstr>
      <vt:lpstr>PowerPoint Presentation</vt:lpstr>
      <vt:lpstr>Mehanizam ojačavanja</vt:lpstr>
      <vt:lpstr>Uticajni faktori na efikasnost ojačavanja </vt:lpstr>
      <vt:lpstr>Uticaj athezije vlakana i osnove</vt:lpstr>
      <vt:lpstr>PowerPoint Presentation</vt:lpstr>
      <vt:lpstr>Kritična dužina vlakana</vt:lpstr>
      <vt:lpstr>PowerPoint Presentation</vt:lpstr>
      <vt:lpstr>PowerPoint Presentation</vt:lpstr>
      <vt:lpstr>PowerPoint Presentation</vt:lpstr>
      <vt:lpstr>Podela kompozitnih materijala prema kritičnoj dužini vlakana</vt:lpstr>
      <vt:lpstr>Vrste vlakana i niti</vt:lpstr>
      <vt:lpstr>Polimerna vlakna</vt:lpstr>
      <vt:lpstr>Metalna vlakna</vt:lpstr>
      <vt:lpstr>Metalne niti</vt:lpstr>
      <vt:lpstr>Keramička vlakna</vt:lpstr>
      <vt:lpstr>Keramičke niti</vt:lpstr>
      <vt:lpstr>Postupci dobijanja vlakana</vt:lpstr>
      <vt:lpstr>Izvlačenje i vučenje polimernih vlakana</vt:lpstr>
      <vt:lpstr>Vučenje polimernih lanaca</vt:lpstr>
      <vt:lpstr>Izvlačenje keramičkih vlakana</vt:lpstr>
      <vt:lpstr>Dobijanje vlakana naparavanjem</vt:lpstr>
      <vt:lpstr>Dobijanje ugljeničnih vlakana naparavanjem</vt:lpstr>
      <vt:lpstr>Dobijanje grafitnih nanocevčica električnim pražnjenjem</vt:lpstr>
      <vt:lpstr>Vučenje</vt:lpstr>
      <vt:lpstr>Vrste osnove</vt:lpstr>
      <vt:lpstr>PowerPoint Presentation</vt:lpstr>
    </vt:vector>
  </TitlesOfParts>
  <Company>Corona Computers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Kompozitni materijali ojačani diskontinualnim vlaknima</dc:title>
  <dc:creator>Korisnik</dc:creator>
  <cp:lastModifiedBy>Sebastian Baloš</cp:lastModifiedBy>
  <cp:revision>139</cp:revision>
  <dcterms:created xsi:type="dcterms:W3CDTF">2011-03-02T13:36:20Z</dcterms:created>
  <dcterms:modified xsi:type="dcterms:W3CDTF">2016-04-11T16:58:31Z</dcterms:modified>
</cp:coreProperties>
</file>